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102" r:id="rId1"/>
  </p:sldMasterIdLst>
  <p:notesMasterIdLst>
    <p:notesMasterId r:id="rId28"/>
  </p:notesMasterIdLst>
  <p:sldIdLst>
    <p:sldId id="288" r:id="rId2"/>
    <p:sldId id="358" r:id="rId3"/>
    <p:sldId id="374" r:id="rId4"/>
    <p:sldId id="364" r:id="rId5"/>
    <p:sldId id="378" r:id="rId6"/>
    <p:sldId id="257" r:id="rId7"/>
    <p:sldId id="377" r:id="rId8"/>
    <p:sldId id="414" r:id="rId9"/>
    <p:sldId id="415" r:id="rId10"/>
    <p:sldId id="379" r:id="rId11"/>
    <p:sldId id="388" r:id="rId12"/>
    <p:sldId id="416" r:id="rId13"/>
    <p:sldId id="399" r:id="rId14"/>
    <p:sldId id="412" r:id="rId15"/>
    <p:sldId id="427" r:id="rId16"/>
    <p:sldId id="426" r:id="rId17"/>
    <p:sldId id="413" r:id="rId18"/>
    <p:sldId id="385" r:id="rId19"/>
    <p:sldId id="381" r:id="rId20"/>
    <p:sldId id="428" r:id="rId21"/>
    <p:sldId id="408" r:id="rId22"/>
    <p:sldId id="407" r:id="rId23"/>
    <p:sldId id="409" r:id="rId24"/>
    <p:sldId id="406" r:id="rId25"/>
    <p:sldId id="430" r:id="rId26"/>
    <p:sldId id="42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A731A"/>
    <a:srgbClr val="D35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2" autoAdjust="0"/>
    <p:restoredTop sz="82343" autoAdjust="0"/>
  </p:normalViewPr>
  <p:slideViewPr>
    <p:cSldViewPr snapToGrid="0">
      <p:cViewPr varScale="1">
        <p:scale>
          <a:sx n="59" d="100"/>
          <a:sy n="59" d="100"/>
        </p:scale>
        <p:origin x="1524" y="10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7BB5A-6721-446C-91A6-9DA31720ED4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753BA-A25B-404A-8486-E29AF1A8A0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62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3. HeLa cells on glass recorded with DIC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dierential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interference contrast) mi-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croscopy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(a) raw image. (b) overlay with ground truth segmentation.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instances of the HeLa cells. (c) generated segmentation mask (white: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foreground, black: background). (d) map with a pixel-wise loss weight to force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to learn the border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0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3. HeLa cells on glass recorded with DIC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dierential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interference contrast) mi-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croscopy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(a) raw image. (b) overlay with ground truth segmentation.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instances of the HeLa cells. (c) generated segmentation mask (white: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foreground, black: background). (d) map with a pixel-wise loss weight to force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to learn the border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</a:t>
            </a:r>
            <a:r>
              <a:rPr lang="en-US" baseline="0" dirty="0"/>
              <a:t> layer there are 2 channels (1 for background and one for foreground)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2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</a:t>
            </a:r>
            <a:r>
              <a:rPr lang="en-US" baseline="0" dirty="0"/>
              <a:t> layer there are 2 channels (1 for background and one for foreground)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78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</a:t>
            </a:r>
            <a:r>
              <a:rPr lang="en-US" baseline="0" dirty="0"/>
              <a:t> layer there are 2 channels (1 for background and one for foreground)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6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/>
              <a:t>Example: if 3*3 convolution and 64 feature channels in the previous layer  </a:t>
            </a:r>
          </a:p>
          <a:p>
            <a:r>
              <a:rPr lang="en-US" sz="2000" dirty="0"/>
              <a:t>                 then N = 9.64=576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91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3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41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75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24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https://spark-in.me/post/unet-adventures-part-one-getting-acquainted-with-unet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20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https://spark-in.me/post/unet-adventures-part-one-getting-acquainted-with-unet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4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7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6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8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</a:t>
            </a:r>
            <a:r>
              <a:rPr lang="en-US" baseline="0" dirty="0"/>
              <a:t> layer there are 2 channels (1 for background and one for foreground)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4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the training stack (one slice shown). Right: corresponding ground truth; black lines denote neuron membranes. Note complexity of image appearance.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53BA-A25B-404A-8486-E29AF1A8A09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5B1F-C79C-4B44-A341-89524B0E94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3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092F-4748-457F-A9F3-F740F49545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5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5C7-63A7-46AD-A86F-421F387C75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8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8774-C471-4359-84DA-165BD3C9B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4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B1E9-ECCE-4B4E-AC3A-431369D8E7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0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D12D-8494-46DF-A0A4-0D59A66CB1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24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E6D7-CD96-4A22-956C-38687D534C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31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A686-E723-4CA5-9E08-7CFAB010FF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7022-3600-4B44-B17E-6510C2F075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3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98C2BF8-95BE-41BF-AFC3-881B7C74FFC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03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FC0B-3B26-4B03-8C25-B296C88225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7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5B739F-17D6-4069-B50D-D4B630B71E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3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image" Target="../media/image36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7.png"/><Relationship Id="rId5" Type="http://schemas.openxmlformats.org/officeDocument/2006/relationships/image" Target="../media/image211.png"/><Relationship Id="rId15" Type="http://schemas.openxmlformats.org/officeDocument/2006/relationships/image" Target="../media/image31.png"/><Relationship Id="rId23" Type="http://schemas.openxmlformats.org/officeDocument/2006/relationships/image" Target="../media/image36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player.com/slide/14906132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7" Type="http://schemas.openxmlformats.org/officeDocument/2006/relationships/image" Target="../media/image5.png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1216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223748"/>
            <a:ext cx="9143999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086600" algn="l"/>
              </a:tabLst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itchFamily="34" charset="0"/>
                <a:ea typeface="Calibri" pitchFamily="34" charset="0"/>
                <a:cs typeface="Segoe UI Semilight" pitchFamily="34" charset="0"/>
              </a:rPr>
              <a:t>U-Net: Convolutional Networks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086600" algn="l"/>
              </a:tabLst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itchFamily="34" charset="0"/>
                <a:ea typeface="Calibri" pitchFamily="34" charset="0"/>
                <a:cs typeface="Segoe UI Semilight" pitchFamily="34" charset="0"/>
              </a:rPr>
              <a:t> for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086600" algn="l"/>
              </a:tabLst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itchFamily="34" charset="0"/>
                <a:ea typeface="Calibri" pitchFamily="34" charset="0"/>
                <a:cs typeface="Segoe UI Semilight" pitchFamily="34" charset="0"/>
              </a:rPr>
              <a:t>Biomedical Image Segmentation</a:t>
            </a:r>
            <a:endParaRPr kumimoji="0" 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light" pitchFamily="34" charset="0"/>
              <a:cs typeface="Segoe UI Semi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7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First Task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2FA73-FD66-4ADB-A65A-98DB4A862AB7}"/>
              </a:ext>
            </a:extLst>
          </p:cNvPr>
          <p:cNvSpPr/>
          <p:nvPr/>
        </p:nvSpPr>
        <p:spPr>
          <a:xfrm>
            <a:off x="193922" y="851616"/>
            <a:ext cx="5248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Predict the class label of each pixel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5C37D-DA4C-4D68-A3DC-C041A5D17786}"/>
              </a:ext>
            </a:extLst>
          </p:cNvPr>
          <p:cNvSpPr/>
          <p:nvPr/>
        </p:nvSpPr>
        <p:spPr>
          <a:xfrm>
            <a:off x="21392" y="1364579"/>
            <a:ext cx="9143998" cy="156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Stacks of  Electron microscopy (EM) images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EM segmentation challenge at ISBI 2012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30 training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92EB0-97B4-4FC9-AF45-00A1BB3DB1F1}"/>
              </a:ext>
            </a:extLst>
          </p:cNvPr>
          <p:cNvGrpSpPr/>
          <p:nvPr/>
        </p:nvGrpSpPr>
        <p:grpSpPr>
          <a:xfrm>
            <a:off x="663699" y="2624388"/>
            <a:ext cx="8018441" cy="3827238"/>
            <a:chOff x="663699" y="2276108"/>
            <a:chExt cx="8113178" cy="41776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2EA7AF-EC0A-4375-B13A-962E2635A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699" y="2839912"/>
              <a:ext cx="7888524" cy="2388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8CAAC4-A16C-4155-8E86-6CE613F35F35}"/>
                </a:ext>
              </a:extLst>
            </p:cNvPr>
            <p:cNvSpPr/>
            <p:nvPr/>
          </p:nvSpPr>
          <p:spPr>
            <a:xfrm>
              <a:off x="872320" y="5843260"/>
              <a:ext cx="2537682" cy="584775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sz="3200" dirty="0"/>
                <a:t>Training stack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D97396-95F6-4CFD-9E67-BBD785A06CD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141161" y="5199894"/>
              <a:ext cx="427868" cy="6433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D5F369-130C-4011-971B-3761E47485AE}"/>
                </a:ext>
              </a:extLst>
            </p:cNvPr>
            <p:cNvSpPr/>
            <p:nvPr/>
          </p:nvSpPr>
          <p:spPr>
            <a:xfrm>
              <a:off x="6239195" y="5815467"/>
              <a:ext cx="2537682" cy="638320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sz="3200" dirty="0"/>
                <a:t>Ground truth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ABCC68-A4C5-49F8-A003-32ED3DC4925D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7002841" y="5132189"/>
              <a:ext cx="505195" cy="683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AB5276-026A-47A1-8F4B-C3B796652718}"/>
                </a:ext>
              </a:extLst>
            </p:cNvPr>
            <p:cNvSpPr/>
            <p:nvPr/>
          </p:nvSpPr>
          <p:spPr>
            <a:xfrm>
              <a:off x="4967683" y="2276108"/>
              <a:ext cx="3117449" cy="77270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i="1" dirty="0"/>
                <a:t>Black - neuron membranes</a:t>
              </a:r>
            </a:p>
            <a:p>
              <a:r>
                <a:rPr lang="en-GB" sz="2000" b="1" i="1" dirty="0"/>
                <a:t>W</a:t>
              </a:r>
              <a:r>
                <a:rPr lang="en-US" sz="2000" b="1" i="1" dirty="0" err="1"/>
                <a:t>hite</a:t>
              </a:r>
              <a:r>
                <a:rPr lang="en-US" sz="2000" b="1" i="1" dirty="0"/>
                <a:t>  -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59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Second Task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2FA73-FD66-4ADB-A65A-98DB4A862AB7}"/>
              </a:ext>
            </a:extLst>
          </p:cNvPr>
          <p:cNvSpPr/>
          <p:nvPr/>
        </p:nvSpPr>
        <p:spPr>
          <a:xfrm>
            <a:off x="21392" y="851616"/>
            <a:ext cx="910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ISBI 2015- separation of touching objects of the same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5C37D-DA4C-4D68-A3DC-C041A5D17786}"/>
              </a:ext>
            </a:extLst>
          </p:cNvPr>
          <p:cNvSpPr/>
          <p:nvPr/>
        </p:nvSpPr>
        <p:spPr>
          <a:xfrm>
            <a:off x="21392" y="1364579"/>
            <a:ext cx="9143998" cy="105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Light microscopic images (recorded by phase contrast microscopy)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Part of the ISBI cell tracking challenge 2014 and 2015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6EDC80-CCF6-4497-B36D-1943CE29E3CD}"/>
              </a:ext>
            </a:extLst>
          </p:cNvPr>
          <p:cNvGrpSpPr/>
          <p:nvPr/>
        </p:nvGrpSpPr>
        <p:grpSpPr>
          <a:xfrm>
            <a:off x="338245" y="2838798"/>
            <a:ext cx="2662454" cy="3587081"/>
            <a:chOff x="338245" y="2838798"/>
            <a:chExt cx="2662454" cy="35870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8CAAC4-A16C-4155-8E86-6CE613F35F35}"/>
                </a:ext>
              </a:extLst>
            </p:cNvPr>
            <p:cNvSpPr/>
            <p:nvPr/>
          </p:nvSpPr>
          <p:spPr>
            <a:xfrm>
              <a:off x="338245" y="5779548"/>
              <a:ext cx="1352532" cy="646331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Raw image (HeLa cells)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D97396-95F6-4CFD-9E67-BBD785A06CD2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1014511" y="5493421"/>
              <a:ext cx="654961" cy="2861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3C2C39-E78B-4923-846C-2B463F90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45" y="2838798"/>
              <a:ext cx="2662454" cy="26546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7103F7-4ABE-45C4-A628-8689D17AC45D}"/>
              </a:ext>
            </a:extLst>
          </p:cNvPr>
          <p:cNvGrpSpPr/>
          <p:nvPr/>
        </p:nvGrpSpPr>
        <p:grpSpPr>
          <a:xfrm>
            <a:off x="5253035" y="2854391"/>
            <a:ext cx="3772800" cy="3694597"/>
            <a:chOff x="5253035" y="2854391"/>
            <a:chExt cx="3772800" cy="36945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D5F369-130C-4011-971B-3761E47485AE}"/>
                </a:ext>
              </a:extLst>
            </p:cNvPr>
            <p:cNvSpPr/>
            <p:nvPr/>
          </p:nvSpPr>
          <p:spPr>
            <a:xfrm>
              <a:off x="5253035" y="5902657"/>
              <a:ext cx="3772800" cy="646331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Generated segmentation mask </a:t>
              </a:r>
            </a:p>
            <a:p>
              <a:r>
                <a:rPr lang="en-US" dirty="0"/>
                <a:t>(</a:t>
              </a:r>
              <a:r>
                <a:rPr lang="en-US" dirty="0" err="1"/>
                <a:t>white:foreground</a:t>
              </a:r>
              <a:r>
                <a:rPr lang="en-US" dirty="0"/>
                <a:t>, </a:t>
              </a:r>
              <a:r>
                <a:rPr lang="en-US" dirty="0" err="1"/>
                <a:t>black:background</a:t>
              </a:r>
              <a:r>
                <a:rPr lang="en-US" dirty="0"/>
                <a:t>)</a:t>
              </a:r>
              <a:endParaRPr lang="en-US" sz="3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ABCC68-A4C5-49F8-A003-32ED3DC4925D}"/>
                </a:ext>
              </a:extLst>
            </p:cNvPr>
            <p:cNvCxnSpPr>
              <a:cxnSpLocks/>
              <a:stCxn id="19" idx="0"/>
              <a:endCxn id="9" idx="2"/>
            </p:cNvCxnSpPr>
            <p:nvPr/>
          </p:nvCxnSpPr>
          <p:spPr>
            <a:xfrm flipV="1">
              <a:off x="7139435" y="5493424"/>
              <a:ext cx="1" cy="4092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3ABFD3-F8E7-4AF4-9148-488CB5559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209" y="2854391"/>
              <a:ext cx="2662454" cy="263903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4B5AD8-361C-486B-9A56-C10080151174}"/>
              </a:ext>
            </a:extLst>
          </p:cNvPr>
          <p:cNvGrpSpPr/>
          <p:nvPr/>
        </p:nvGrpSpPr>
        <p:grpSpPr>
          <a:xfrm>
            <a:off x="2240673" y="2838798"/>
            <a:ext cx="3486106" cy="3468499"/>
            <a:chOff x="2240673" y="2838798"/>
            <a:chExt cx="3486106" cy="34684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487DC9-0B46-4A4E-98FD-31336E3F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2233" y="2838798"/>
              <a:ext cx="2684546" cy="26451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E98E89-1D2A-418D-A0D5-C1BA3D1DF3C0}"/>
                </a:ext>
              </a:extLst>
            </p:cNvPr>
            <p:cNvSpPr/>
            <p:nvPr/>
          </p:nvSpPr>
          <p:spPr>
            <a:xfrm>
              <a:off x="2240673" y="5937965"/>
              <a:ext cx="2814405" cy="369332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Ground truth segmentation.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2814EA-6E9F-4F50-83F5-D2533B684349}"/>
                </a:ext>
              </a:extLst>
            </p:cNvPr>
            <p:cNvCxnSpPr>
              <a:cxnSpLocks/>
              <a:stCxn id="33" idx="0"/>
              <a:endCxn id="12" idx="2"/>
            </p:cNvCxnSpPr>
            <p:nvPr/>
          </p:nvCxnSpPr>
          <p:spPr>
            <a:xfrm flipV="1">
              <a:off x="3647876" y="5483980"/>
              <a:ext cx="736630" cy="4539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2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2FA73-FD66-4ADB-A65A-98DB4A862AB7}"/>
              </a:ext>
            </a:extLst>
          </p:cNvPr>
          <p:cNvSpPr/>
          <p:nvPr/>
        </p:nvSpPr>
        <p:spPr>
          <a:xfrm>
            <a:off x="21392" y="851616"/>
            <a:ext cx="910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Segmentation of Neuronal Structures in 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FEE554-68EC-41A9-A961-5221A45B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3" y="1542184"/>
            <a:ext cx="6943725" cy="4838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445055-5AD1-42E2-9A5C-8A4C0F49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31" y="1542184"/>
            <a:ext cx="6991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7F44F5A8-7CEA-4F48-96C8-F9F371BC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6" y="1517353"/>
            <a:ext cx="476250" cy="21336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2AC4CCF4-889D-4797-A9FC-0CBB720918FF}"/>
              </a:ext>
            </a:extLst>
          </p:cNvPr>
          <p:cNvGrpSpPr/>
          <p:nvPr/>
        </p:nvGrpSpPr>
        <p:grpSpPr>
          <a:xfrm>
            <a:off x="489441" y="1545928"/>
            <a:ext cx="850995" cy="2105025"/>
            <a:chOff x="-1433704" y="1564182"/>
            <a:chExt cx="850995" cy="210502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13E9B80-8879-416C-99D9-0D615693F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54159" y="1564182"/>
              <a:ext cx="171450" cy="2105025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58B5EE6-A746-493F-9834-D6925E38726F}"/>
                </a:ext>
              </a:extLst>
            </p:cNvPr>
            <p:cNvSpPr/>
            <p:nvPr/>
          </p:nvSpPr>
          <p:spPr>
            <a:xfrm>
              <a:off x="-1433704" y="2130791"/>
              <a:ext cx="75501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</a:t>
              </a:r>
            </a:p>
            <a:p>
              <a:r>
                <a:rPr lang="en-US" dirty="0"/>
                <a:t>image</a:t>
              </a:r>
            </a:p>
            <a:p>
              <a:r>
                <a:rPr lang="en-US" dirty="0"/>
                <a:t>tile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77496A-499F-4684-9551-0716BF53E3B9}"/>
                  </a:ext>
                </a:extLst>
              </p:cNvPr>
              <p:cNvSpPr/>
              <p:nvPr/>
            </p:nvSpPr>
            <p:spPr>
              <a:xfrm>
                <a:off x="3397254" y="4921410"/>
                <a:ext cx="3323856" cy="180767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Input volume size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– Receptive field size (Filter Size)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Zero padding used on the border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- Stride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Output Size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W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+2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)/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endParaRPr lang="en-US" sz="1600" dirty="0">
                  <a:latin typeface="MathJax_Math-italic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77496A-499F-4684-9551-0716BF53E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4" y="4921410"/>
                <a:ext cx="3323856" cy="1807674"/>
              </a:xfrm>
              <a:prstGeom prst="rect">
                <a:avLst/>
              </a:prstGeom>
              <a:blipFill>
                <a:blip r:embed="rId5"/>
                <a:stretch>
                  <a:fillRect l="-730" t="-334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U-NET Architecture</a:t>
            </a:r>
          </a:p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3BB97-6F33-43DE-A66D-83320663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840" y="3654680"/>
            <a:ext cx="685800" cy="1247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3F0E5D-2FB1-4541-9235-DBE99B018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967" y="4907506"/>
            <a:ext cx="2943225" cy="167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CCFC3-BB10-4023-9E46-05BF2F8CF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969" y="5686641"/>
            <a:ext cx="1828800" cy="5429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4C567-8227-4CDB-884A-FB4C62E03CF8}"/>
              </a:ext>
            </a:extLst>
          </p:cNvPr>
          <p:cNvGrpSpPr/>
          <p:nvPr/>
        </p:nvGrpSpPr>
        <p:grpSpPr>
          <a:xfrm>
            <a:off x="7019344" y="1796002"/>
            <a:ext cx="2173218" cy="1535118"/>
            <a:chOff x="7019344" y="1796002"/>
            <a:chExt cx="2173218" cy="153511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5C774A-BCE4-4BF9-A795-DAC7F42BC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9344" y="1796002"/>
              <a:ext cx="238125" cy="1524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11470B-6C18-495E-B899-C9036D7399B3}"/>
                </a:ext>
              </a:extLst>
            </p:cNvPr>
            <p:cNvSpPr/>
            <p:nvPr/>
          </p:nvSpPr>
          <p:spPr>
            <a:xfrm>
              <a:off x="7248440" y="1853792"/>
              <a:ext cx="1944122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Output</a:t>
              </a:r>
            </a:p>
            <a:p>
              <a:r>
                <a:rPr lang="en-US" dirty="0"/>
                <a:t>segmentation map</a:t>
              </a:r>
            </a:p>
            <a:p>
              <a:r>
                <a:rPr lang="en-US" dirty="0"/>
                <a:t>(here 2 classes)</a:t>
              </a:r>
            </a:p>
            <a:p>
              <a:r>
                <a:rPr lang="en-US" dirty="0"/>
                <a:t>background and</a:t>
              </a:r>
            </a:p>
            <a:p>
              <a:r>
                <a:rPr lang="en-US" dirty="0"/>
                <a:t>foreground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710F6F3-EC8E-47E3-B337-74E3171DBD97}"/>
              </a:ext>
            </a:extLst>
          </p:cNvPr>
          <p:cNvGrpSpPr/>
          <p:nvPr/>
        </p:nvGrpSpPr>
        <p:grpSpPr>
          <a:xfrm>
            <a:off x="2011678" y="1816725"/>
            <a:ext cx="5045767" cy="4003266"/>
            <a:chOff x="2011678" y="1816725"/>
            <a:chExt cx="5045767" cy="40032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7BCD2D-2D28-46D3-8D06-69B9ACAE274C}"/>
                </a:ext>
              </a:extLst>
            </p:cNvPr>
            <p:cNvGrpSpPr/>
            <p:nvPr/>
          </p:nvGrpSpPr>
          <p:grpSpPr>
            <a:xfrm>
              <a:off x="2011678" y="1816725"/>
              <a:ext cx="5045767" cy="4003266"/>
              <a:chOff x="2254567" y="1816725"/>
              <a:chExt cx="5045767" cy="400326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CD01665-847B-4ABB-A531-3E1460C43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4844" y="5325729"/>
                <a:ext cx="1895475" cy="142875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70DDDD4-6132-46B0-847E-43E5E40F6B79}"/>
                  </a:ext>
                </a:extLst>
              </p:cNvPr>
              <p:cNvGrpSpPr/>
              <p:nvPr/>
            </p:nvGrpSpPr>
            <p:grpSpPr>
              <a:xfrm>
                <a:off x="5433434" y="1816725"/>
                <a:ext cx="1866900" cy="4003266"/>
                <a:chOff x="5433434" y="1816725"/>
                <a:chExt cx="1866900" cy="4003266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344CB6F-CD40-4DCE-8443-2001CA35B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33434" y="1816725"/>
                  <a:ext cx="1866900" cy="382905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1C9BD5E4-7B67-469A-9366-B22C2AFD4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1827" y="5553291"/>
                  <a:ext cx="171450" cy="266700"/>
                </a:xfrm>
                <a:prstGeom prst="rect">
                  <a:avLst/>
                </a:prstGeom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08A8D00-CC01-4FA6-8C66-57B406C0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4567" y="2567528"/>
                <a:ext cx="4019550" cy="17145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DEC437F-EB51-4BAC-8F52-13BE00DC9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7517" y="4378157"/>
                <a:ext cx="3162300" cy="123825"/>
              </a:xfrm>
              <a:prstGeom prst="rect">
                <a:avLst/>
              </a:prstGeom>
            </p:spPr>
          </p:pic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B05466B-7437-4082-A930-86CF91C7D01F}"/>
                </a:ext>
              </a:extLst>
            </p:cNvPr>
            <p:cNvCxnSpPr>
              <a:cxnSpLocks/>
              <a:stCxn id="43" idx="0"/>
              <a:endCxn id="24" idx="2"/>
            </p:cNvCxnSpPr>
            <p:nvPr/>
          </p:nvCxnSpPr>
          <p:spPr>
            <a:xfrm flipH="1" flipV="1">
              <a:off x="4021453" y="2738978"/>
              <a:ext cx="115477" cy="408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31E8B18-FB09-4E94-B198-B624F650094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3790028" y="4070690"/>
              <a:ext cx="346902" cy="34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4A33AD1-78CE-4D3C-8C63-4E2FFEFE7A78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3852742" y="4070690"/>
              <a:ext cx="284188" cy="1299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6973D2D-715F-45E9-8F66-209CF487914F}"/>
              </a:ext>
            </a:extLst>
          </p:cNvPr>
          <p:cNvGrpSpPr/>
          <p:nvPr/>
        </p:nvGrpSpPr>
        <p:grpSpPr>
          <a:xfrm>
            <a:off x="92988" y="1995875"/>
            <a:ext cx="2826028" cy="4645758"/>
            <a:chOff x="92988" y="1995875"/>
            <a:chExt cx="2826028" cy="464575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D0D10D6-FEFD-4795-9C23-921EAEB4293D}"/>
                </a:ext>
              </a:extLst>
            </p:cNvPr>
            <p:cNvSpPr/>
            <p:nvPr/>
          </p:nvSpPr>
          <p:spPr>
            <a:xfrm>
              <a:off x="92988" y="4116903"/>
              <a:ext cx="2156809" cy="64633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Increase the “What”</a:t>
              </a:r>
            </a:p>
            <a:p>
              <a:r>
                <a:rPr lang="en-US" b="1" dirty="0">
                  <a:solidFill>
                    <a:schemeClr val="accent2"/>
                  </a:solidFill>
                </a:rPr>
                <a:t>Reduce the “Where”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E741A31-4BDE-4DAF-BA39-627D277C5F1E}"/>
                </a:ext>
              </a:extLst>
            </p:cNvPr>
            <p:cNvSpPr/>
            <p:nvPr/>
          </p:nvSpPr>
          <p:spPr>
            <a:xfrm rot="3353792">
              <a:off x="242220" y="3964837"/>
              <a:ext cx="4645758" cy="70783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     Contraction</a:t>
              </a: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30578E1F-B660-43BB-ACD2-4E1483606DFF}"/>
              </a:ext>
            </a:extLst>
          </p:cNvPr>
          <p:cNvGrpSpPr/>
          <p:nvPr/>
        </p:nvGrpSpPr>
        <p:grpSpPr>
          <a:xfrm>
            <a:off x="5249620" y="2011252"/>
            <a:ext cx="3676684" cy="4506564"/>
            <a:chOff x="5249620" y="2011252"/>
            <a:chExt cx="3676684" cy="4506564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4DF1252-2F04-4D40-9A9C-F4EE8F8EF90F}"/>
                </a:ext>
              </a:extLst>
            </p:cNvPr>
            <p:cNvSpPr/>
            <p:nvPr/>
          </p:nvSpPr>
          <p:spPr>
            <a:xfrm rot="18119187">
              <a:off x="3350557" y="3910315"/>
              <a:ext cx="4506564" cy="70843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Expansion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7F93719-195A-4303-9E2E-84ED1D589DA6}"/>
                </a:ext>
              </a:extLst>
            </p:cNvPr>
            <p:cNvSpPr/>
            <p:nvPr/>
          </p:nvSpPr>
          <p:spPr>
            <a:xfrm>
              <a:off x="6613299" y="3626930"/>
              <a:ext cx="2313005" cy="64633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Create high-resolution</a:t>
              </a:r>
            </a:p>
            <a:p>
              <a:r>
                <a:rPr lang="en-US" b="1" dirty="0">
                  <a:solidFill>
                    <a:schemeClr val="accent6"/>
                  </a:solidFill>
                </a:rPr>
                <a:t>segmentation map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E204B64-211F-424F-A6D3-F0E282C9D8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0621" y="4671201"/>
            <a:ext cx="1514475" cy="238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0C49C7-956D-4608-9E4D-5F8C910E61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3490" y="4920444"/>
            <a:ext cx="1952625" cy="2857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F7B18C-E9E8-42A8-A3A8-2001623EC9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3490" y="5177355"/>
            <a:ext cx="1914525" cy="552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41510F-BB55-40D5-AF7F-058D11173C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0621" y="5765774"/>
            <a:ext cx="990600" cy="200025"/>
          </a:xfrm>
          <a:prstGeom prst="rect">
            <a:avLst/>
          </a:prstGeom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5186686C-4E6A-4DF3-B150-AB48AE4F91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37664" y="1153811"/>
            <a:ext cx="5757901" cy="31620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DB532479-70F0-4B90-8FED-DD7AA3915738}"/>
              </a:ext>
            </a:extLst>
          </p:cNvPr>
          <p:cNvGrpSpPr/>
          <p:nvPr/>
        </p:nvGrpSpPr>
        <p:grpSpPr>
          <a:xfrm>
            <a:off x="169931" y="2625281"/>
            <a:ext cx="4295459" cy="3769927"/>
            <a:chOff x="169931" y="2333737"/>
            <a:chExt cx="4295459" cy="3769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0282DB5-3F0C-436B-B031-51A1E09F5FA0}"/>
                    </a:ext>
                  </a:extLst>
                </p:cNvPr>
                <p:cNvSpPr/>
                <p:nvPr/>
              </p:nvSpPr>
              <p:spPr>
                <a:xfrm>
                  <a:off x="169931" y="5027472"/>
                  <a:ext cx="2605058" cy="107619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b="1" i="1" u="sng" dirty="0">
                      <a:latin typeface="MathJax_Math-italic"/>
                      <a:ea typeface="Calibri" panose="020F0502020204030204" pitchFamily="34" charset="0"/>
                      <a:cs typeface="Arial" panose="020B0604020202020204" pitchFamily="34" charset="0"/>
                    </a:rPr>
                    <a:t>Output Size (first conv)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= (572 – 3 +2*0)/1 + 1 = 570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latin typeface="MathJax_Math-italic"/>
                      <a:ea typeface="Calibri" panose="020F0502020204030204" pitchFamily="34" charset="0"/>
                      <a:cs typeface="Arial" panose="020B0604020202020204" pitchFamily="34" charset="0"/>
                    </a:rPr>
                    <a:t>→ 570 x 570</a:t>
                  </a:r>
                  <a:endPara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0282DB5-3F0C-436B-B031-51A1E09F5F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31" y="5027472"/>
                  <a:ext cx="2605058" cy="1076192"/>
                </a:xfrm>
                <a:prstGeom prst="rect">
                  <a:avLst/>
                </a:prstGeom>
                <a:blipFill>
                  <a:blip r:embed="rId21"/>
                  <a:stretch>
                    <a:fillRect l="-1166" t="-562" b="-6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FF03610-F834-4C93-B144-26CE18E5050D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1472460" y="3386249"/>
              <a:ext cx="52517" cy="1641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C973807-1A6A-4B23-A3F4-C3211DB0E79D}"/>
                </a:ext>
              </a:extLst>
            </p:cNvPr>
            <p:cNvCxnSpPr>
              <a:cxnSpLocks/>
              <a:stCxn id="1037" idx="0"/>
            </p:cNvCxnSpPr>
            <p:nvPr/>
          </p:nvCxnSpPr>
          <p:spPr>
            <a:xfrm flipH="1" flipV="1">
              <a:off x="1844064" y="2333737"/>
              <a:ext cx="1205559" cy="1074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202CEC7-E26F-4E91-B628-931780E7A12E}"/>
                    </a:ext>
                  </a:extLst>
                </p:cNvPr>
                <p:cNvSpPr/>
                <p:nvPr/>
              </p:nvSpPr>
              <p:spPr>
                <a:xfrm>
                  <a:off x="1633856" y="3407977"/>
                  <a:ext cx="2831534" cy="110908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b="1" i="1" u="sng" dirty="0">
                      <a:solidFill>
                        <a:schemeClr val="dk1"/>
                      </a:solidFill>
                      <a:latin typeface="MathJax_Math-italic"/>
                      <a:cs typeface="Arial" panose="020B0604020202020204" pitchFamily="34" charset="0"/>
                    </a:rPr>
                    <a:t>Output Size (second conv)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= (570 – 3 +2*0)/1 + 1 = 568</a:t>
                  </a:r>
                  <a14:m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1600" dirty="0"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→ 568 x 568</a:t>
                  </a:r>
                </a:p>
              </p:txBody>
            </p:sp>
          </mc:Choice>
          <mc:Fallback xmlns=""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202CEC7-E26F-4E91-B628-931780E7A1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856" y="3407977"/>
                  <a:ext cx="2831534" cy="1109086"/>
                </a:xfrm>
                <a:prstGeom prst="rect">
                  <a:avLst/>
                </a:prstGeom>
                <a:blipFill>
                  <a:blip r:embed="rId22"/>
                  <a:stretch>
                    <a:fillRect l="-1499" t="-2174" b="-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A4DC2C37-1D2C-4CA0-A729-0B825F1608A6}"/>
              </a:ext>
            </a:extLst>
          </p:cNvPr>
          <p:cNvGrpSpPr/>
          <p:nvPr/>
        </p:nvGrpSpPr>
        <p:grpSpPr>
          <a:xfrm>
            <a:off x="3372660" y="1174665"/>
            <a:ext cx="5633430" cy="5153143"/>
            <a:chOff x="3071955" y="862803"/>
            <a:chExt cx="5551112" cy="5285518"/>
          </a:xfrm>
        </p:grpSpPr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A72ABB74-0D41-423B-A776-F3DB92C9F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071955" y="862803"/>
              <a:ext cx="5551112" cy="3254100"/>
            </a:xfrm>
            <a:prstGeom prst="rect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441A24C0-3C50-4D0B-B3EF-87D5CB44C31F}"/>
                </a:ext>
              </a:extLst>
            </p:cNvPr>
            <p:cNvSpPr/>
            <p:nvPr/>
          </p:nvSpPr>
          <p:spPr>
            <a:xfrm>
              <a:off x="4146565" y="5787554"/>
              <a:ext cx="400373" cy="36076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6C94E44-DC6A-4937-B68C-74F4CD507974}"/>
                </a:ext>
              </a:extLst>
            </p:cNvPr>
            <p:cNvCxnSpPr>
              <a:cxnSpLocks/>
              <a:stCxn id="1029" idx="2"/>
              <a:endCxn id="1033" idx="0"/>
            </p:cNvCxnSpPr>
            <p:nvPr/>
          </p:nvCxnSpPr>
          <p:spPr>
            <a:xfrm flipH="1">
              <a:off x="4346752" y="4116903"/>
              <a:ext cx="1500759" cy="16706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EF7D187B-2A77-459B-ABA5-FD25247A0EB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40546" y="1159138"/>
            <a:ext cx="5627634" cy="3153867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E89C47C-9C83-44EE-A9DB-DEF3DAEE79AE}"/>
              </a:ext>
            </a:extLst>
          </p:cNvPr>
          <p:cNvGrpSpPr/>
          <p:nvPr/>
        </p:nvGrpSpPr>
        <p:grpSpPr>
          <a:xfrm>
            <a:off x="2892582" y="3147360"/>
            <a:ext cx="2488695" cy="2950078"/>
            <a:chOff x="2892582" y="3147360"/>
            <a:chExt cx="2488695" cy="295007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C3DECC9-09D0-4904-BE03-0701EEFED10A}"/>
                </a:ext>
              </a:extLst>
            </p:cNvPr>
            <p:cNvGrpSpPr/>
            <p:nvPr/>
          </p:nvGrpSpPr>
          <p:grpSpPr>
            <a:xfrm>
              <a:off x="2892582" y="3147360"/>
              <a:ext cx="2488695" cy="2603309"/>
              <a:chOff x="2892582" y="3147360"/>
              <a:chExt cx="2488695" cy="260330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9B0FA2C-9612-4203-BEC8-268EBE5B5098}"/>
                  </a:ext>
                </a:extLst>
              </p:cNvPr>
              <p:cNvSpPr/>
              <p:nvPr/>
            </p:nvSpPr>
            <p:spPr>
              <a:xfrm>
                <a:off x="2892582" y="3147360"/>
                <a:ext cx="2488695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Concatenation with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high-resolution features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from contracting path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25280D-1720-4171-9EE4-8C26598E68DE}"/>
                  </a:ext>
                </a:extLst>
              </p:cNvPr>
              <p:cNvCxnSpPr>
                <a:cxnSpLocks/>
                <a:stCxn id="43" idx="2"/>
                <a:endCxn id="38" idx="0"/>
              </p:cNvCxnSpPr>
              <p:nvPr/>
            </p:nvCxnSpPr>
            <p:spPr>
              <a:xfrm flipH="1">
                <a:off x="3962127" y="4070690"/>
                <a:ext cx="174803" cy="16799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890249C-5D32-4A8C-AE4E-8C3252C28D5E}"/>
                </a:ext>
              </a:extLst>
            </p:cNvPr>
            <p:cNvSpPr/>
            <p:nvPr/>
          </p:nvSpPr>
          <p:spPr>
            <a:xfrm>
              <a:off x="3578405" y="5745706"/>
              <a:ext cx="658209" cy="35173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1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U-NET Strategy</a:t>
            </a:r>
          </a:p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539E6-62EE-4664-B1BA-A9AA7E099A46}"/>
              </a:ext>
            </a:extLst>
          </p:cNvPr>
          <p:cNvSpPr/>
          <p:nvPr/>
        </p:nvSpPr>
        <p:spPr>
          <a:xfrm>
            <a:off x="0" y="77186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Over-tile strategy for arbitrary large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FEE797-E7FC-4F7F-B1FC-767B12AA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88" y="1387245"/>
            <a:ext cx="6321988" cy="28965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6367DC1-C2A2-44C0-BCD6-E1D45678F672}"/>
              </a:ext>
            </a:extLst>
          </p:cNvPr>
          <p:cNvSpPr/>
          <p:nvPr/>
        </p:nvSpPr>
        <p:spPr>
          <a:xfrm>
            <a:off x="452500" y="4619192"/>
            <a:ext cx="9143998" cy="105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Segmentation of the yellow area uses input data of the blue area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Raw data extrapolation by mirroring</a:t>
            </a:r>
          </a:p>
        </p:txBody>
      </p:sp>
    </p:spTree>
    <p:extLst>
      <p:ext uri="{BB962C8B-B14F-4D97-AF65-F5344CB8AC3E}">
        <p14:creationId xmlns:p14="http://schemas.microsoft.com/office/powerpoint/2010/main" val="14359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473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-2" y="-3797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U-net Training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9"/>
              <p:cNvSpPr/>
              <p:nvPr/>
            </p:nvSpPr>
            <p:spPr>
              <a:xfrm>
                <a:off x="1599143" y="4112540"/>
                <a:ext cx="4686300" cy="1587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6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6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600" b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600" b="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600" b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he-IL" sz="2600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43" y="4112540"/>
                <a:ext cx="4686300" cy="1587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9"/>
              <p:cNvSpPr/>
              <p:nvPr/>
            </p:nvSpPr>
            <p:spPr>
              <a:xfrm>
                <a:off x="1153758" y="643724"/>
                <a:ext cx="6311527" cy="1838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58" y="643724"/>
                <a:ext cx="6311527" cy="1838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BEE82C6-7515-4A33-BCFA-C3831598CDDC}"/>
              </a:ext>
            </a:extLst>
          </p:cNvPr>
          <p:cNvSpPr/>
          <p:nvPr/>
        </p:nvSpPr>
        <p:spPr>
          <a:xfrm>
            <a:off x="193921" y="889955"/>
            <a:ext cx="2379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Soft-max: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5FFBA9-04CD-47E3-BB60-90FD5BAE1D52}"/>
              </a:ext>
            </a:extLst>
          </p:cNvPr>
          <p:cNvSpPr/>
          <p:nvPr/>
        </p:nvSpPr>
        <p:spPr>
          <a:xfrm>
            <a:off x="193921" y="4121357"/>
            <a:ext cx="4560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Cross-Entropy loss 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95E6EF-2CD4-4431-A84D-0AC82B7A777F}"/>
                  </a:ext>
                </a:extLst>
              </p:cNvPr>
              <p:cNvSpPr/>
              <p:nvPr/>
            </p:nvSpPr>
            <p:spPr>
              <a:xfrm>
                <a:off x="317764" y="2506389"/>
                <a:ext cx="8066581" cy="1053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- Feature channel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- </a:t>
                </a:r>
                <a:r>
                  <a:rPr lang="en-US" sz="2200" dirty="0">
                    <a:solidFill>
                      <a:schemeClr val="dk1"/>
                    </a:solidFill>
                  </a:rPr>
                  <a:t>The activation in feature channel k at pixel position x</a:t>
                </a:r>
                <a:endParaRPr lang="he-IL" sz="22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95E6EF-2CD4-4431-A84D-0AC82B7A7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64" y="2506389"/>
                <a:ext cx="8066581" cy="1053365"/>
              </a:xfrm>
              <a:prstGeom prst="rect">
                <a:avLst/>
              </a:prstGeom>
              <a:blipFill>
                <a:blip r:embed="rId5"/>
                <a:stretch>
                  <a:fillRect l="-831" b="-10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C3C41-9EA2-40AE-8E86-48C81E48AAC9}"/>
                  </a:ext>
                </a:extLst>
              </p:cNvPr>
              <p:cNvSpPr/>
              <p:nvPr/>
            </p:nvSpPr>
            <p:spPr>
              <a:xfrm>
                <a:off x="422474" y="5706848"/>
                <a:ext cx="3658246" cy="546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- True label per a pixel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C3C41-9EA2-40AE-8E86-48C81E48A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74" y="5706848"/>
                <a:ext cx="3658246" cy="546881"/>
              </a:xfrm>
              <a:prstGeom prst="rect">
                <a:avLst/>
              </a:prstGeom>
              <a:blipFill>
                <a:blip r:embed="rId6"/>
                <a:stretch>
                  <a:fillRect l="-1833" r="-1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473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-2" y="-3797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U-net Training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613B1-0088-46D7-A797-2B969FE0F333}"/>
              </a:ext>
            </a:extLst>
          </p:cNvPr>
          <p:cNvSpPr/>
          <p:nvPr/>
        </p:nvSpPr>
        <p:spPr>
          <a:xfrm>
            <a:off x="92280" y="881864"/>
            <a:ext cx="8589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pixel-wise loss 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041A9-7878-4B98-9F15-081A15F00B72}"/>
              </a:ext>
            </a:extLst>
          </p:cNvPr>
          <p:cNvSpPr/>
          <p:nvPr/>
        </p:nvSpPr>
        <p:spPr>
          <a:xfrm>
            <a:off x="272317" y="1551284"/>
            <a:ext cx="8759141" cy="105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Force the network to learn the small separation borders that they introduce between touching cells.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80181261-037F-428B-87E3-D2AAC14C6243}"/>
                  </a:ext>
                </a:extLst>
              </p:cNvPr>
              <p:cNvSpPr/>
              <p:nvPr/>
            </p:nvSpPr>
            <p:spPr>
              <a:xfrm>
                <a:off x="2267947" y="2868040"/>
                <a:ext cx="4570744" cy="97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𝐰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func>
                        <m:func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</m:fName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80181261-037F-428B-87E3-D2AAC14C6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47" y="2868040"/>
                <a:ext cx="4570744" cy="975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D488A0-8970-4536-B44E-F4BC2CA117C1}"/>
                  </a:ext>
                </a:extLst>
              </p:cNvPr>
              <p:cNvSpPr/>
              <p:nvPr/>
            </p:nvSpPr>
            <p:spPr>
              <a:xfrm>
                <a:off x="238818" y="4964813"/>
                <a:ext cx="6541809" cy="546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- weight map to balance the class frequencies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D488A0-8970-4536-B44E-F4BC2CA11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8" y="4964813"/>
                <a:ext cx="6541809" cy="546881"/>
              </a:xfrm>
              <a:prstGeom prst="rect">
                <a:avLst/>
              </a:prstGeom>
              <a:blipFill>
                <a:blip r:embed="rId4"/>
                <a:stretch>
                  <a:fillRect l="-1025" r="-74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C59AA7-5088-43AF-BAB9-6F56B6B57515}"/>
                  </a:ext>
                </a:extLst>
              </p:cNvPr>
              <p:cNvSpPr/>
              <p:nvPr/>
            </p:nvSpPr>
            <p:spPr>
              <a:xfrm>
                <a:off x="238817" y="6016247"/>
                <a:ext cx="8820776" cy="546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- 10 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200" dirty="0"/>
                  <a:t> pixels 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C59AA7-5088-43AF-BAB9-6F56B6B57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7" y="6016247"/>
                <a:ext cx="8820776" cy="546881"/>
              </a:xfrm>
              <a:prstGeom prst="rect">
                <a:avLst/>
              </a:prstGeom>
              <a:blipFill>
                <a:blip r:embed="rId5"/>
                <a:stretch>
                  <a:fillRect l="-760"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BBE694-DFCB-4DA3-AFAC-ADB7748494CB}"/>
                  </a:ext>
                </a:extLst>
              </p:cNvPr>
              <p:cNvSpPr/>
              <p:nvPr/>
            </p:nvSpPr>
            <p:spPr>
              <a:xfrm>
                <a:off x="238818" y="5517187"/>
                <a:ext cx="8820775" cy="546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- Distance to the border of the nearest cell / second nearest cell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BBE694-DFCB-4DA3-AFAC-ADB77484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8" y="5517187"/>
                <a:ext cx="8820775" cy="546881"/>
              </a:xfrm>
              <a:prstGeom prst="rect">
                <a:avLst/>
              </a:prstGeom>
              <a:blipFill>
                <a:blip r:embed="rId6"/>
                <a:stretch>
                  <a:fillRect l="-76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BFF6A5E2-9378-4022-AE28-80DBC4B1F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855" y="2695762"/>
            <a:ext cx="1961285" cy="18360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0140E-74C3-492F-A995-1DAD3F7B2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218" y="2790707"/>
            <a:ext cx="1961284" cy="169324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084F75C-C248-4E24-9FF6-A5425C8126D1}"/>
              </a:ext>
            </a:extLst>
          </p:cNvPr>
          <p:cNvSpPr/>
          <p:nvPr/>
        </p:nvSpPr>
        <p:spPr>
          <a:xfrm>
            <a:off x="2597798" y="3811220"/>
            <a:ext cx="3948400" cy="612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B5A010-E6A3-481A-90EA-3081A2A3579D}"/>
              </a:ext>
            </a:extLst>
          </p:cNvPr>
          <p:cNvSpPr/>
          <p:nvPr/>
        </p:nvSpPr>
        <p:spPr>
          <a:xfrm>
            <a:off x="92280" y="4470525"/>
            <a:ext cx="2622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Colors :different instances</a:t>
            </a:r>
          </a:p>
        </p:txBody>
      </p:sp>
    </p:spTree>
    <p:extLst>
      <p:ext uri="{BB962C8B-B14F-4D97-AF65-F5344CB8AC3E}">
        <p14:creationId xmlns:p14="http://schemas.microsoft.com/office/powerpoint/2010/main" val="37645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18" grpId="0"/>
      <p:bldP spid="23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Augmentation</a:t>
            </a:r>
          </a:p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539E6-62EE-4664-B1BA-A9AA7E099A46}"/>
              </a:ext>
            </a:extLst>
          </p:cNvPr>
          <p:cNvSpPr/>
          <p:nvPr/>
        </p:nvSpPr>
        <p:spPr>
          <a:xfrm>
            <a:off x="0" y="77186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Augment Training Data using Deformation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367DC1-C2A2-44C0-BCD6-E1D45678F672}"/>
              </a:ext>
            </a:extLst>
          </p:cNvPr>
          <p:cNvSpPr/>
          <p:nvPr/>
        </p:nvSpPr>
        <p:spPr>
          <a:xfrm>
            <a:off x="2" y="3931122"/>
            <a:ext cx="9143998" cy="2579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Random elastic </a:t>
            </a:r>
            <a:r>
              <a:rPr lang="en-US" sz="2200" u="sng" dirty="0"/>
              <a:t>deformation</a:t>
            </a:r>
            <a:r>
              <a:rPr lang="en-US" sz="2200" dirty="0"/>
              <a:t> of the training samples.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u="sng" dirty="0"/>
              <a:t>Shift</a:t>
            </a:r>
            <a:r>
              <a:rPr lang="en-US" sz="2200" dirty="0"/>
              <a:t> and </a:t>
            </a:r>
            <a:r>
              <a:rPr lang="en-US" sz="2200" u="sng" dirty="0"/>
              <a:t>rotation</a:t>
            </a:r>
            <a:r>
              <a:rPr lang="en-US" sz="2200" dirty="0"/>
              <a:t> invariance of the training samples.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They use random displacement vectors on 3 by 3 grid.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The displacement are sampled from Gaussian distribution with standard deviation of 10 pixels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DF6EC-7B6A-447D-9E26-596F3D0F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35" y="1510882"/>
            <a:ext cx="4482787" cy="25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1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709A723-8A43-4454-B70F-07418B95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42" y="3048978"/>
            <a:ext cx="5311506" cy="313916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163" y="-12757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U-net Training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638" y="892189"/>
            <a:ext cx="906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Weights initialization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C8FC4-51AE-4D31-9007-5DD6B5DB8B08}"/>
              </a:ext>
            </a:extLst>
          </p:cNvPr>
          <p:cNvSpPr/>
          <p:nvPr/>
        </p:nvSpPr>
        <p:spPr>
          <a:xfrm>
            <a:off x="276044" y="4114111"/>
            <a:ext cx="900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Achieved by </a:t>
            </a:r>
            <a:r>
              <a:rPr lang="en-US" sz="2000" b="1" dirty="0"/>
              <a:t>Gaussian distribution</a:t>
            </a:r>
            <a:r>
              <a:rPr lang="en-US" sz="2000" dirty="0"/>
              <a:t>: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639CE6-15D0-40FE-9DFD-51BC397B1F16}"/>
              </a:ext>
            </a:extLst>
          </p:cNvPr>
          <p:cNvSpPr/>
          <p:nvPr/>
        </p:nvSpPr>
        <p:spPr>
          <a:xfrm>
            <a:off x="77638" y="1526466"/>
            <a:ext cx="9001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 good initialization of the weights is extremely important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B83E1E-B46A-4075-83D2-8D860F2F5335}"/>
                  </a:ext>
                </a:extLst>
              </p:cNvPr>
              <p:cNvSpPr/>
              <p:nvPr/>
            </p:nvSpPr>
            <p:spPr>
              <a:xfrm>
                <a:off x="109899" y="2084390"/>
                <a:ext cx="900183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Ideally the initial weights should be adapted such that each feature map in the network has approximately </a:t>
                </a:r>
                <a:r>
                  <a:rPr lang="en-US" sz="2400" b="1" u="sng" dirty="0"/>
                  <a:t>unit variance</a:t>
                </a:r>
                <a14:m>
                  <m:oMath xmlns:m="http://schemas.openxmlformats.org/officeDocument/2006/math">
                    <m:r>
                      <a:rPr lang="en-GB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B83E1E-B46A-4075-83D2-8D860F2F5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9" y="2084390"/>
                <a:ext cx="9001835" cy="1200329"/>
              </a:xfrm>
              <a:prstGeom prst="rect">
                <a:avLst/>
              </a:prstGeom>
              <a:blipFill>
                <a:blip r:embed="rId4"/>
                <a:stretch>
                  <a:fillRect l="-880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649AFD-E5F9-449E-9F56-0B32B275481F}"/>
                  </a:ext>
                </a:extLst>
              </p:cNvPr>
              <p:cNvSpPr txBox="1"/>
              <p:nvPr/>
            </p:nvSpPr>
            <p:spPr>
              <a:xfrm>
                <a:off x="1786" y="2964374"/>
                <a:ext cx="3846314" cy="990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𝑽𝒂𝒓</m:t>
                      </m:r>
                      <m:d>
                        <m:d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649AFD-E5F9-449E-9F56-0B32B2754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" y="2964374"/>
                <a:ext cx="3846314" cy="990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D01922-3D00-4264-A933-D2E0FA5C6D9D}"/>
                  </a:ext>
                </a:extLst>
              </p:cNvPr>
              <p:cNvSpPr txBox="1"/>
              <p:nvPr/>
            </p:nvSpPr>
            <p:spPr>
              <a:xfrm>
                <a:off x="1900753" y="4747636"/>
                <a:ext cx="96904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D01922-3D00-4264-A933-D2E0FA5C6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753" y="4747636"/>
                <a:ext cx="969047" cy="57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800092-7751-4FFF-8B95-4EBAF6707960}"/>
                  </a:ext>
                </a:extLst>
              </p:cNvPr>
              <p:cNvSpPr/>
              <p:nvPr/>
            </p:nvSpPr>
            <p:spPr>
              <a:xfrm>
                <a:off x="95068" y="5722266"/>
                <a:ext cx="90018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example: 3x3 convolution and 64 feature channels in the previous layer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576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800092-7751-4FFF-8B95-4EBAF6707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" y="5722266"/>
                <a:ext cx="9001835" cy="830997"/>
              </a:xfrm>
              <a:prstGeom prst="rect">
                <a:avLst/>
              </a:prstGeom>
              <a:blipFill>
                <a:blip r:embed="rId7"/>
                <a:stretch>
                  <a:fillRect l="-94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15F25-02C9-40F8-A1B2-161989A071FF}"/>
              </a:ext>
            </a:extLst>
          </p:cNvPr>
          <p:cNvGrpSpPr/>
          <p:nvPr/>
        </p:nvGrpSpPr>
        <p:grpSpPr>
          <a:xfrm>
            <a:off x="2349783" y="4791567"/>
            <a:ext cx="4331241" cy="897674"/>
            <a:chOff x="2159283" y="3864435"/>
            <a:chExt cx="4331241" cy="897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0E5A094-07C9-4A8C-B4F6-CF1B51A7AF82}"/>
                    </a:ext>
                  </a:extLst>
                </p:cNvPr>
                <p:cNvSpPr txBox="1"/>
                <p:nvPr/>
              </p:nvSpPr>
              <p:spPr>
                <a:xfrm>
                  <a:off x="5521476" y="3864435"/>
                  <a:ext cx="969048" cy="57227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0E5A094-07C9-4A8C-B4F6-CF1B51A7A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476" y="3864435"/>
                  <a:ext cx="969048" cy="5722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BAAA59F-9CC8-48CE-9468-031B3BFD3E54}"/>
                </a:ext>
              </a:extLst>
            </p:cNvPr>
            <p:cNvSpPr/>
            <p:nvPr/>
          </p:nvSpPr>
          <p:spPr>
            <a:xfrm>
              <a:off x="2927549" y="3928832"/>
              <a:ext cx="2307772" cy="49153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CMR10"/>
                </a:rPr>
                <a:t>ReLU</a:t>
              </a:r>
              <a:r>
                <a:rPr lang="en-US" dirty="0">
                  <a:solidFill>
                    <a:srgbClr val="000000"/>
                  </a:solidFill>
                  <a:latin typeface="CMR10"/>
                </a:rPr>
                <a:t> layers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21F65C-D818-4DAB-A590-3DEE7F7F7581}"/>
                </a:ext>
              </a:extLst>
            </p:cNvPr>
            <p:cNvSpPr/>
            <p:nvPr/>
          </p:nvSpPr>
          <p:spPr>
            <a:xfrm>
              <a:off x="2159283" y="4392777"/>
              <a:ext cx="42627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Source Sans Pro"/>
                </a:rPr>
                <a:t>ReLU</a:t>
              </a:r>
              <a:r>
                <a:rPr lang="en-US" dirty="0">
                  <a:solidFill>
                    <a:schemeClr val="accent1"/>
                  </a:solidFill>
                  <a:latin typeface="Source Sans Pro"/>
                </a:rPr>
                <a:t> unit is zero for non positive inputs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78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Experiments: First task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3434790"/>
            <a:ext cx="5345429" cy="2287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349250" y="5713414"/>
            <a:ext cx="9493250" cy="105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The results of u-net is better than the sliding window convolutional network which was the best one in 2012 until 2015.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92C96-A15E-4B1B-8546-897B42420CBA}"/>
              </a:ext>
            </a:extLst>
          </p:cNvPr>
          <p:cNvSpPr/>
          <p:nvPr/>
        </p:nvSpPr>
        <p:spPr>
          <a:xfrm>
            <a:off x="2728873" y="3147222"/>
            <a:ext cx="125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Raw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A1D72-1246-4F92-B131-49F6A27F02AE}"/>
              </a:ext>
            </a:extLst>
          </p:cNvPr>
          <p:cNvSpPr/>
          <p:nvPr/>
        </p:nvSpPr>
        <p:spPr>
          <a:xfrm>
            <a:off x="4419893" y="3145144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Ground truth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F61D2-ECC4-4314-BAC5-43F7C63247AA}"/>
              </a:ext>
            </a:extLst>
          </p:cNvPr>
          <p:cNvSpPr/>
          <p:nvPr/>
        </p:nvSpPr>
        <p:spPr>
          <a:xfrm>
            <a:off x="77638" y="874015"/>
            <a:ext cx="906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EM segmentation challenge (since ISBI 2012)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21539E-A290-418D-8A53-059D1F7A4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40" y="1464302"/>
            <a:ext cx="3361684" cy="16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2" name="Rectangle 19"/>
          <p:cNvSpPr/>
          <p:nvPr/>
        </p:nvSpPr>
        <p:spPr>
          <a:xfrm>
            <a:off x="370970" y="693386"/>
            <a:ext cx="8579108" cy="5089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Introduction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Motivation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U-NET architecture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U-NET Training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Data Augmentation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Experiments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Extending U-NET</a:t>
            </a:r>
          </a:p>
          <a:p>
            <a:pPr marL="457200" indent="-4572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2600" b="1" dirty="0"/>
              <a:t>Conclusion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Topics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7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Experiments :Second/Third task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1" y="1589517"/>
            <a:ext cx="3543718" cy="11812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E18E3-B83C-443D-A52B-0C63DBEE7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47" y="4697985"/>
            <a:ext cx="4350006" cy="1840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41D58-B5E7-4CA8-9015-21BD319CB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419" y="1573473"/>
            <a:ext cx="1331966" cy="11972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CED4FA-0059-4E8B-A354-67F0A368E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121" y="1573473"/>
            <a:ext cx="1332816" cy="1181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DD93E3-E783-4C1C-BAF1-5C563155D06F}"/>
              </a:ext>
            </a:extLst>
          </p:cNvPr>
          <p:cNvSpPr/>
          <p:nvPr/>
        </p:nvSpPr>
        <p:spPr>
          <a:xfrm>
            <a:off x="5902412" y="278818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DIC-Hela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DD7D3-6AB4-4EFA-BC22-8B8A7C0F521F}"/>
              </a:ext>
            </a:extLst>
          </p:cNvPr>
          <p:cNvSpPr/>
          <p:nvPr/>
        </p:nvSpPr>
        <p:spPr>
          <a:xfrm>
            <a:off x="1620558" y="277075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PhC-U373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E5DD06-1506-4A81-A095-5BEAE0AC87A7}"/>
              </a:ext>
            </a:extLst>
          </p:cNvPr>
          <p:cNvSpPr/>
          <p:nvPr/>
        </p:nvSpPr>
        <p:spPr>
          <a:xfrm>
            <a:off x="479641" y="3457371"/>
            <a:ext cx="57012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Strong shape variations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Weak outer borders, strong irrelevant inner borders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Cytoplasm has same structure like background</a:t>
            </a:r>
            <a:endParaRPr lang="he-IL" dirty="0"/>
          </a:p>
        </p:txBody>
      </p:sp>
      <p:pic>
        <p:nvPicPr>
          <p:cNvPr id="24" name="תמונה 3">
            <a:extLst>
              <a:ext uri="{FF2B5EF4-FFF2-40B4-BE49-F238E27FC236}">
                <a16:creationId xmlns:a16="http://schemas.microsoft.com/office/drawing/2014/main" id="{D1F67C83-D539-49AD-BA3C-2A5CC642F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37" y="4427456"/>
            <a:ext cx="3220237" cy="19449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5CC6006-BD85-4CCE-954B-831E3AF40B68}"/>
              </a:ext>
            </a:extLst>
          </p:cNvPr>
          <p:cNvSpPr/>
          <p:nvPr/>
        </p:nvSpPr>
        <p:spPr>
          <a:xfrm>
            <a:off x="185533" y="911156"/>
            <a:ext cx="8958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 ISBI cell tracking challenge 2015</a:t>
            </a:r>
          </a:p>
        </p:txBody>
      </p:sp>
    </p:spTree>
    <p:extLst>
      <p:ext uri="{BB962C8B-B14F-4D97-AF65-F5344CB8AC3E}">
        <p14:creationId xmlns:p14="http://schemas.microsoft.com/office/powerpoint/2010/main" val="647810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Extending U-NET Architecture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802CB-C9CC-467E-B803-95D6D0313DC2}"/>
              </a:ext>
            </a:extLst>
          </p:cNvPr>
          <p:cNvSpPr/>
          <p:nvPr/>
        </p:nvSpPr>
        <p:spPr>
          <a:xfrm>
            <a:off x="0" y="926113"/>
            <a:ext cx="8958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Application scenarios for volumetric segmentation with the 3D u-net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F64A58-3CF1-455E-AFC0-9D1DB2FA893C}"/>
              </a:ext>
            </a:extLst>
          </p:cNvPr>
          <p:cNvGrpSpPr/>
          <p:nvPr/>
        </p:nvGrpSpPr>
        <p:grpSpPr>
          <a:xfrm>
            <a:off x="322250" y="1349338"/>
            <a:ext cx="5653104" cy="2540812"/>
            <a:chOff x="1078872" y="1169394"/>
            <a:chExt cx="6621675" cy="2918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BBAE8-F5D3-41FD-B708-DA05AD12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736" y="2416488"/>
              <a:ext cx="6541811" cy="167126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70AF48-6CFA-47EB-AB7F-95365E98112A}"/>
                </a:ext>
              </a:extLst>
            </p:cNvPr>
            <p:cNvSpPr/>
            <p:nvPr/>
          </p:nvSpPr>
          <p:spPr>
            <a:xfrm>
              <a:off x="1078872" y="1169394"/>
              <a:ext cx="4462580" cy="494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u="sng" dirty="0"/>
                <a:t>Semi-automated segmentation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D1F3DD5-91D7-43A3-B75F-AEC4FF59452F}"/>
              </a:ext>
            </a:extLst>
          </p:cNvPr>
          <p:cNvSpPr/>
          <p:nvPr/>
        </p:nvSpPr>
        <p:spPr>
          <a:xfrm>
            <a:off x="322250" y="1724076"/>
            <a:ext cx="78774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Helvetica Neue"/>
              </a:rPr>
              <a:t>The user annotates some slices of each volume to be segmented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Helvetica Neue"/>
              </a:rPr>
              <a:t>The network predicts the dense segmentation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E5485-635B-45DC-875F-A0A1D8DBA32B}"/>
              </a:ext>
            </a:extLst>
          </p:cNvPr>
          <p:cNvGrpSpPr/>
          <p:nvPr/>
        </p:nvGrpSpPr>
        <p:grpSpPr>
          <a:xfrm>
            <a:off x="322250" y="4031489"/>
            <a:ext cx="5824690" cy="2283405"/>
            <a:chOff x="322250" y="4031489"/>
            <a:chExt cx="5824690" cy="22834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66D802-B2E7-450E-8D65-63FC0EC2A4CC}"/>
                </a:ext>
              </a:extLst>
            </p:cNvPr>
            <p:cNvGrpSpPr/>
            <p:nvPr/>
          </p:nvGrpSpPr>
          <p:grpSpPr>
            <a:xfrm>
              <a:off x="322250" y="4031489"/>
              <a:ext cx="5653104" cy="2283405"/>
              <a:chOff x="5261276" y="3553828"/>
              <a:chExt cx="8283274" cy="321856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E76801-AEDC-4FF9-A7D5-253164796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8128" y="4968604"/>
                <a:ext cx="8146422" cy="180379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40CEC5-1C79-42C5-A740-26DA50AA579B}"/>
                  </a:ext>
                </a:extLst>
              </p:cNvPr>
              <p:cNvSpPr/>
              <p:nvPr/>
            </p:nvSpPr>
            <p:spPr>
              <a:xfrm>
                <a:off x="5261276" y="3553828"/>
                <a:ext cx="4338124" cy="496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u="sng" dirty="0"/>
                  <a:t>Fully automated segmentation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864912-D89E-4955-9B5D-B52A75B832F7}"/>
                </a:ext>
              </a:extLst>
            </p:cNvPr>
            <p:cNvSpPr/>
            <p:nvPr/>
          </p:nvSpPr>
          <p:spPr>
            <a:xfrm>
              <a:off x="322250" y="4365889"/>
              <a:ext cx="58246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rgbClr val="333333"/>
                  </a:solidFill>
                  <a:latin typeface="Helvetica Neue"/>
                </a:rPr>
                <a:t>Trained with annotated slices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rgbClr val="333333"/>
                  </a:solidFill>
                  <a:latin typeface="Helvetica Neue"/>
                </a:rPr>
                <a:t>Run on non-annotated volumes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Extending U-NET Architecture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260E6-9154-44F9-927B-7E1F04E973ED}"/>
              </a:ext>
            </a:extLst>
          </p:cNvPr>
          <p:cNvSpPr/>
          <p:nvPr/>
        </p:nvSpPr>
        <p:spPr>
          <a:xfrm>
            <a:off x="185532" y="1204037"/>
            <a:ext cx="87729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Voxel size of 1.76×1.76×2.04µm3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Batch normalization (“BN”) before each </a:t>
            </a:r>
            <a:r>
              <a:rPr lang="en-US" sz="2200" dirty="0" err="1"/>
              <a:t>ReLU</a:t>
            </a:r>
            <a:endParaRPr lang="en-US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3 × 3 × 3 convolutions, 2 × 2 × 2 max pooling, </a:t>
            </a:r>
            <a:r>
              <a:rPr lang="en-US" sz="2200" dirty="0" err="1"/>
              <a:t>upconvolution</a:t>
            </a:r>
            <a:r>
              <a:rPr lang="en-US" sz="2200" dirty="0"/>
              <a:t> of 2 × 2 × 2 </a:t>
            </a:r>
          </a:p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ECBD55-3F15-4BED-BD7E-866D64F788F8}"/>
              </a:ext>
            </a:extLst>
          </p:cNvPr>
          <p:cNvGrpSpPr/>
          <p:nvPr/>
        </p:nvGrpSpPr>
        <p:grpSpPr>
          <a:xfrm>
            <a:off x="691633" y="1391364"/>
            <a:ext cx="8266832" cy="5073028"/>
            <a:chOff x="691634" y="1283322"/>
            <a:chExt cx="8359598" cy="55273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68DD1D-50D5-4AEE-9E25-019B1767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634" y="2246343"/>
              <a:ext cx="7982117" cy="4564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67560D-AECA-4DFF-9046-E8F714E2A619}"/>
                </a:ext>
              </a:extLst>
            </p:cNvPr>
            <p:cNvSpPr/>
            <p:nvPr/>
          </p:nvSpPr>
          <p:spPr>
            <a:xfrm>
              <a:off x="1776046" y="2833729"/>
              <a:ext cx="3233706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Input: 132 × 132 × 116 voxel tile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4EFEF27-306A-4BB7-A58C-BBCB68C5F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062" y="2977814"/>
              <a:ext cx="931984" cy="537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12C9B0-EA11-4FDF-B09C-832CC9C6A9CA}"/>
                </a:ext>
              </a:extLst>
            </p:cNvPr>
            <p:cNvSpPr/>
            <p:nvPr/>
          </p:nvSpPr>
          <p:spPr>
            <a:xfrm>
              <a:off x="6612616" y="1283322"/>
              <a:ext cx="2438616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Output: 44×44×28 voxel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1A87B0E-9849-4F2A-A984-8677970E4F9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831924" y="1652654"/>
              <a:ext cx="683426" cy="11521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D9FE6-9883-4C07-9790-7D9F8A3525A0}"/>
              </a:ext>
            </a:extLst>
          </p:cNvPr>
          <p:cNvSpPr/>
          <p:nvPr/>
        </p:nvSpPr>
        <p:spPr>
          <a:xfrm>
            <a:off x="0" y="711244"/>
            <a:ext cx="8958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Application scenarios for volumetric segmentation with the 3D u-net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A72DE-04AF-4980-A4BD-50760385D205}"/>
              </a:ext>
            </a:extLst>
          </p:cNvPr>
          <p:cNvSpPr/>
          <p:nvPr/>
        </p:nvSpPr>
        <p:spPr>
          <a:xfrm>
            <a:off x="3133005" y="6538913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Lucida Grande"/>
              </a:rPr>
              <a:t>Jun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427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3556C-5A83-476E-BDF2-82008E67B438}"/>
              </a:ext>
            </a:extLst>
          </p:cNvPr>
          <p:cNvGrpSpPr/>
          <p:nvPr/>
        </p:nvGrpSpPr>
        <p:grpSpPr>
          <a:xfrm>
            <a:off x="3352985" y="2477462"/>
            <a:ext cx="5697408" cy="3869245"/>
            <a:chOff x="3175457" y="2525188"/>
            <a:chExt cx="5697408" cy="38692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E7C7C1-32CE-47B7-A341-1EBFFD90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457" y="2525188"/>
              <a:ext cx="5697408" cy="38692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C18812-5D67-4249-A28D-A3DA4199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3152" y="3666691"/>
              <a:ext cx="981075" cy="1143000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Extends the previous u-net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260E6-9154-44F9-927B-7E1F04E973ED}"/>
              </a:ext>
            </a:extLst>
          </p:cNvPr>
          <p:cNvSpPr/>
          <p:nvPr/>
        </p:nvSpPr>
        <p:spPr>
          <a:xfrm>
            <a:off x="185532" y="1204037"/>
            <a:ext cx="895846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Additional reconstruction layer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LS is the </a:t>
            </a:r>
            <a:r>
              <a:rPr lang="en-US" sz="2200" dirty="0" err="1"/>
              <a:t>softmax</a:t>
            </a:r>
            <a:r>
              <a:rPr lang="en-US" sz="2200" dirty="0"/>
              <a:t> loss (standard cross entropy loss averaged over all pixels),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LR is the reconstruction loss (standard mean squared error)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DB8AF-C67D-4EB9-B853-6A211ED22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4" y="2716479"/>
            <a:ext cx="3563993" cy="35062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8EF1BA-8866-43BA-83A7-904157AAF26B}"/>
              </a:ext>
            </a:extLst>
          </p:cNvPr>
          <p:cNvGrpSpPr/>
          <p:nvPr/>
        </p:nvGrpSpPr>
        <p:grpSpPr>
          <a:xfrm>
            <a:off x="191783" y="3801891"/>
            <a:ext cx="4572000" cy="1989217"/>
            <a:chOff x="191783" y="3801891"/>
            <a:chExt cx="4572000" cy="19892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FB0213-317B-4DA9-A40F-A41D01EC5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756" y="4764765"/>
              <a:ext cx="1771650" cy="3245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CCF488-18D0-4804-B153-2F70933F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56" y="4147745"/>
              <a:ext cx="2074925" cy="5837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867F56-231A-4325-BF63-B2C30E78A8D3}"/>
                </a:ext>
              </a:extLst>
            </p:cNvPr>
            <p:cNvSpPr/>
            <p:nvPr/>
          </p:nvSpPr>
          <p:spPr>
            <a:xfrm>
              <a:off x="191783" y="3801891"/>
              <a:ext cx="16697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shifted sigmoid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3F6448-1148-401B-BC02-E2B4AB1CEFB2}"/>
                </a:ext>
              </a:extLst>
            </p:cNvPr>
            <p:cNvSpPr/>
            <p:nvPr/>
          </p:nvSpPr>
          <p:spPr>
            <a:xfrm>
              <a:off x="191783" y="5144777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K = 50 was found to be sufficient</a:t>
              </a:r>
            </a:p>
            <a:p>
              <a:r>
                <a:rPr lang="en-US" dirty="0"/>
                <a:t>to ensure pre-training convergence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5B467-DF7E-4151-A08F-491B1D21658E}"/>
              </a:ext>
            </a:extLst>
          </p:cNvPr>
          <p:cNvSpPr/>
          <p:nvPr/>
        </p:nvSpPr>
        <p:spPr>
          <a:xfrm>
            <a:off x="75501" y="72597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Unsupervised Pre-training for Fully Convolutional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17B79-594A-41CC-813C-FD730F410C98}"/>
              </a:ext>
            </a:extLst>
          </p:cNvPr>
          <p:cNvSpPr/>
          <p:nvPr/>
        </p:nvSpPr>
        <p:spPr>
          <a:xfrm>
            <a:off x="5105540" y="660093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48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Summary and Conclusion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159404"/>
            <a:ext cx="2057400" cy="365125"/>
          </a:xfrm>
        </p:spPr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3350" y="741771"/>
            <a:ext cx="8877299" cy="370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Helvetica Neue"/>
              </a:rPr>
              <a:t>U-net 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Flexible and can be used for any rational image masking task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High accuracy (given proper training, dataset, and training time)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Doesn’t contain any fully connected layers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Faster than the sliding-window (1-sec per image)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Proven to be very powerful segmentation tool in scenarios with limited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Succeeds to achieve very good performances on different biomedical segmentation applications.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D4F5E28-FAE6-4DE0-8353-23162E53BF7B}"/>
              </a:ext>
            </a:extLst>
          </p:cNvPr>
          <p:cNvSpPr/>
          <p:nvPr/>
        </p:nvSpPr>
        <p:spPr>
          <a:xfrm>
            <a:off x="133349" y="4436497"/>
            <a:ext cx="8877299" cy="202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333333"/>
                </a:solidFill>
                <a:latin typeface="Helvetica Neue"/>
              </a:rPr>
              <a:t>U-net disadvantages</a:t>
            </a:r>
            <a:endParaRPr lang="en-US" sz="2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Larger images need high GPU memory.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Takes significant amount of time to train (relatively many layers)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Pre-trained models not widely available (it's too task specific)</a:t>
            </a:r>
          </a:p>
        </p:txBody>
      </p:sp>
    </p:spTree>
    <p:extLst>
      <p:ext uri="{BB962C8B-B14F-4D97-AF65-F5344CB8AC3E}">
        <p14:creationId xmlns:p14="http://schemas.microsoft.com/office/powerpoint/2010/main" val="14420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7B8D-19A1-4989-88B3-9E69D0A4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04AC-1EA1-496E-81D4-FBED26A5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U-Net: Convolutional Networks for Biomedical Image Segmentation</a:t>
            </a:r>
          </a:p>
          <a:p>
            <a:r>
              <a:rPr lang="en-US" dirty="0"/>
              <a:t>Olaf </a:t>
            </a:r>
            <a:r>
              <a:rPr lang="en-US" dirty="0" err="1"/>
              <a:t>Ronneberger</a:t>
            </a:r>
            <a:r>
              <a:rPr lang="en-US" dirty="0"/>
              <a:t>, Philipp Fischer, and Thomas </a:t>
            </a:r>
            <a:r>
              <a:rPr lang="en-US" dirty="0" err="1"/>
              <a:t>Brox</a:t>
            </a:r>
            <a:endParaRPr lang="en-US" dirty="0"/>
          </a:p>
          <a:p>
            <a:r>
              <a:rPr lang="en-US" dirty="0"/>
              <a:t>University of Freiburg, Germany</a:t>
            </a:r>
          </a:p>
          <a:p>
            <a:r>
              <a:rPr lang="en-US" dirty="0">
                <a:hlinkClick r:id="rId2"/>
              </a:rPr>
              <a:t>https://slideplayer.com/slide/14906132/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AFD80-F360-4845-8165-CF8B53BD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63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33" y="-261961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159404"/>
            <a:ext cx="2057400" cy="365125"/>
          </a:xfrm>
        </p:spPr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79689-9516-4E61-99B0-1843BC5FE822}"/>
              </a:ext>
            </a:extLst>
          </p:cNvPr>
          <p:cNvSpPr/>
          <p:nvPr/>
        </p:nvSpPr>
        <p:spPr>
          <a:xfrm>
            <a:off x="1573219" y="2545304"/>
            <a:ext cx="571284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6805F-AECD-4320-80A4-6B4A9E09FB5E}"/>
              </a:ext>
            </a:extLst>
          </p:cNvPr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END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2" name="Rectangle 19"/>
          <p:cNvSpPr/>
          <p:nvPr/>
        </p:nvSpPr>
        <p:spPr>
          <a:xfrm>
            <a:off x="370970" y="758702"/>
            <a:ext cx="8144380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3200" b="1" dirty="0"/>
              <a:t>Convolutional Neural Networks (CNN)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Introduction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9C3D1-95D4-41FA-9DA5-76DB65A4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0" y="1952570"/>
            <a:ext cx="4917551" cy="20270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E5008-99A0-4E80-8282-0A1378E02742}"/>
              </a:ext>
            </a:extLst>
          </p:cNvPr>
          <p:cNvSpPr/>
          <p:nvPr/>
        </p:nvSpPr>
        <p:spPr>
          <a:xfrm>
            <a:off x="370970" y="5403351"/>
            <a:ext cx="8756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The fewer number of connections and weights make convolutional layers relatively cheap (vs full connect) in terms of memory and compute power needed.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C70A3-433E-4188-89FC-722C87ED1DE2}"/>
              </a:ext>
            </a:extLst>
          </p:cNvPr>
          <p:cNvSpPr/>
          <p:nvPr/>
        </p:nvSpPr>
        <p:spPr>
          <a:xfrm>
            <a:off x="370970" y="4629934"/>
            <a:ext cx="8756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Convolutional networks make the assumption of locality, and hence are more powerful  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7237F2-80BA-4883-AE42-C8CE6A0C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175" y="2038075"/>
            <a:ext cx="2556343" cy="19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Introduction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5CE733-C629-407D-82C5-5884B0D9757D}"/>
              </a:ext>
            </a:extLst>
          </p:cNvPr>
          <p:cNvSpPr/>
          <p:nvPr/>
        </p:nvSpPr>
        <p:spPr>
          <a:xfrm>
            <a:off x="44021" y="816300"/>
            <a:ext cx="5144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Convolution Layer</a:t>
            </a:r>
            <a:endParaRPr lang="en-US" sz="2400" b="1" dirty="0">
              <a:solidFill>
                <a:srgbClr val="40404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71DBF3-EEB2-4B38-A293-2EE50F9B9450}"/>
                  </a:ext>
                </a:extLst>
              </p:cNvPr>
              <p:cNvSpPr/>
              <p:nvPr/>
            </p:nvSpPr>
            <p:spPr>
              <a:xfrm>
                <a:off x="5270227" y="4053165"/>
                <a:ext cx="3620861" cy="1970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Input volume size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– Receptive field size (Filter Size)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i="1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Zero padding used on the border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- Stride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Output Size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W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+2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)/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latin typeface="MathJax_Math-italic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71DBF3-EEB2-4B38-A293-2EE50F9B9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227" y="4053165"/>
                <a:ext cx="3620861" cy="1970668"/>
              </a:xfrm>
              <a:prstGeom prst="rect">
                <a:avLst/>
              </a:prstGeom>
              <a:blipFill>
                <a:blip r:embed="rId5"/>
                <a:stretch>
                  <a:fillRect l="-1515" t="-1548" b="-4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2CDB8BE-1D7D-4CED-8C3E-DEF6296AB1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1219448"/>
            <a:ext cx="2196546" cy="2296456"/>
          </a:xfrm>
          <a:prstGeom prst="rect">
            <a:avLst/>
          </a:prstGeom>
        </p:spPr>
      </p:pic>
      <p:sp>
        <p:nvSpPr>
          <p:cNvPr id="21" name="Plus Sign 20">
            <a:extLst>
              <a:ext uri="{FF2B5EF4-FFF2-40B4-BE49-F238E27FC236}">
                <a16:creationId xmlns:a16="http://schemas.microsoft.com/office/drawing/2014/main" id="{8DF7AA25-B9F7-41D2-8435-2E63E3AA924F}"/>
              </a:ext>
            </a:extLst>
          </p:cNvPr>
          <p:cNvSpPr/>
          <p:nvPr/>
        </p:nvSpPr>
        <p:spPr>
          <a:xfrm>
            <a:off x="2435039" y="2407369"/>
            <a:ext cx="294632" cy="1986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24C457DE-3DFA-40B5-8E37-91587A9D4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343" y="1615846"/>
            <a:ext cx="2355758" cy="186349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F2F903-3279-41D1-8A35-E7E0A1580D2E}"/>
              </a:ext>
            </a:extLst>
          </p:cNvPr>
          <p:cNvGrpSpPr/>
          <p:nvPr/>
        </p:nvGrpSpPr>
        <p:grpSpPr>
          <a:xfrm>
            <a:off x="295519" y="3543073"/>
            <a:ext cx="4388738" cy="2813278"/>
            <a:chOff x="19976" y="3479336"/>
            <a:chExt cx="4388738" cy="30587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51B5D1-66E5-4D6E-A678-E0D73E17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99" y="4766303"/>
              <a:ext cx="2513325" cy="163328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363CFC-5A44-412F-A578-37FCDD509F74}"/>
                </a:ext>
              </a:extLst>
            </p:cNvPr>
            <p:cNvGrpSpPr/>
            <p:nvPr/>
          </p:nvGrpSpPr>
          <p:grpSpPr>
            <a:xfrm>
              <a:off x="189487" y="4854395"/>
              <a:ext cx="1812516" cy="1008198"/>
              <a:chOff x="6253843" y="3476928"/>
              <a:chExt cx="2057400" cy="11735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60BD661-3B92-4925-BD93-5C09FDD4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3843" y="3892487"/>
                    <a:ext cx="2057400" cy="75803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60BD661-3B92-4925-BD93-5C09FDD4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3843" y="3892487"/>
                    <a:ext cx="2057400" cy="75803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81EF42-3F76-44BD-80EC-2E77E44B1036}"/>
                  </a:ext>
                </a:extLst>
              </p:cNvPr>
              <p:cNvSpPr/>
              <p:nvPr/>
            </p:nvSpPr>
            <p:spPr>
              <a:xfrm>
                <a:off x="6833904" y="3476928"/>
                <a:ext cx="818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rgbClr val="404040"/>
                    </a:solidFill>
                    <a:latin typeface="Lato" panose="020F0502020204030203" pitchFamily="34" charset="0"/>
                  </a:rPr>
                  <a:t>kernel</a:t>
                </a:r>
                <a:endParaRPr lang="en-US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08C32B-6294-4167-8D55-5D91EEBD9A2C}"/>
                </a:ext>
              </a:extLst>
            </p:cNvPr>
            <p:cNvSpPr/>
            <p:nvPr/>
          </p:nvSpPr>
          <p:spPr>
            <a:xfrm>
              <a:off x="30202" y="3674677"/>
              <a:ext cx="2342759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Aft>
                  <a:spcPts val="3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Padding = 0</a:t>
              </a:r>
            </a:p>
            <a:p>
              <a:pPr marL="457200" indent="-457200">
                <a:spcAft>
                  <a:spcPts val="3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 Strides =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F9AE4D0-7FEE-4973-BFB6-5E2BEAB9A9F5}"/>
                    </a:ext>
                  </a:extLst>
                </p:cNvPr>
                <p:cNvSpPr/>
                <p:nvPr/>
              </p:nvSpPr>
              <p:spPr>
                <a:xfrm>
                  <a:off x="30202" y="4509656"/>
                  <a:ext cx="3539853" cy="374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b="1" i="1" u="sng" dirty="0">
                      <a:latin typeface="MathJax_Math-italic"/>
                      <a:ea typeface="Calibri" panose="020F0502020204030204" pitchFamily="34" charset="0"/>
                      <a:cs typeface="Arial" panose="020B0604020202020204" pitchFamily="34" charset="0"/>
                    </a:rPr>
                    <a:t>Output Size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+2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∗0</m:t>
                      </m:r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)/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dirty="0">
                          <a:latin typeface="MathJax_Math-italic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+1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=3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F9AE4D0-7FEE-4973-BFB6-5E2BEAB9A9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2" y="4509656"/>
                  <a:ext cx="3539853" cy="374846"/>
                </a:xfrm>
                <a:prstGeom prst="rect">
                  <a:avLst/>
                </a:prstGeom>
                <a:blipFill>
                  <a:blip r:embed="rId11"/>
                  <a:stretch>
                    <a:fillRect l="-1377" t="-6452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08DD9A-4999-4DA6-B122-FF05385DEE4B}"/>
                </a:ext>
              </a:extLst>
            </p:cNvPr>
            <p:cNvSpPr/>
            <p:nvPr/>
          </p:nvSpPr>
          <p:spPr>
            <a:xfrm>
              <a:off x="19976" y="3479336"/>
              <a:ext cx="4388738" cy="305870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0EBBE50-1C36-46BC-9D00-0A592853C6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03" y="1387721"/>
            <a:ext cx="3852391" cy="15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Introduction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9D244-E61B-4E25-BF73-5A55259272AD}"/>
              </a:ext>
            </a:extLst>
          </p:cNvPr>
          <p:cNvSpPr/>
          <p:nvPr/>
        </p:nvSpPr>
        <p:spPr>
          <a:xfrm>
            <a:off x="-52380" y="942597"/>
            <a:ext cx="9092484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The use of convolutional networks is on </a:t>
            </a:r>
            <a:r>
              <a:rPr lang="en-US" sz="2800" u="sng" dirty="0"/>
              <a:t>classification tasks </a:t>
            </a:r>
            <a:r>
              <a:rPr lang="en-US" sz="2800" dirty="0"/>
              <a:t>where the output to typical image is </a:t>
            </a:r>
            <a:r>
              <a:rPr lang="en-US" sz="2800" u="sng" dirty="0"/>
              <a:t>a single class label</a:t>
            </a:r>
            <a:r>
              <a:rPr lang="en-US" sz="28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36B4D-1E78-4286-A024-8AFF22ACED3B}"/>
              </a:ext>
            </a:extLst>
          </p:cNvPr>
          <p:cNvSpPr/>
          <p:nvPr/>
        </p:nvSpPr>
        <p:spPr>
          <a:xfrm>
            <a:off x="305584" y="5617324"/>
            <a:ext cx="8376556" cy="67185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2800" b="1" dirty="0"/>
              <a:t> A class label is supposed to be assigned </a:t>
            </a:r>
            <a:r>
              <a:rPr lang="en-US" sz="2800" b="1" u="sng" dirty="0"/>
              <a:t>to each pixel</a:t>
            </a:r>
            <a:r>
              <a:rPr lang="en-US" sz="2800" b="1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FF985-21B5-4654-A5C9-E0AF58AC1670}"/>
              </a:ext>
            </a:extLst>
          </p:cNvPr>
          <p:cNvSpPr/>
          <p:nvPr/>
        </p:nvSpPr>
        <p:spPr>
          <a:xfrm>
            <a:off x="7100" y="4484243"/>
            <a:ext cx="93374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In many visual tasks, especially in biomedical image processing, the desired output should include localization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89296-D73D-41CB-9654-3AC84B2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45" y="2260778"/>
            <a:ext cx="5786572" cy="22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17C32-480F-418B-9476-AAFF4630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078" y="634946"/>
            <a:ext cx="4931229" cy="1450757"/>
          </a:xfrm>
        </p:spPr>
        <p:txBody>
          <a:bodyPr>
            <a:normAutofit/>
          </a:bodyPr>
          <a:lstStyle/>
          <a:p>
            <a:r>
              <a:rPr lang="en-US"/>
              <a:t>Background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373A1-77AE-4BB8-8217-EE874D06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7" r="-1" b="4501"/>
          <a:stretch/>
        </p:blipFill>
        <p:spPr>
          <a:xfrm>
            <a:off x="475499" y="2183930"/>
            <a:ext cx="3000986" cy="2226708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1077" y="2086188"/>
            <a:ext cx="456732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462E-54B1-4B3F-9F00-92BF95A44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076" y="2198914"/>
            <a:ext cx="4931230" cy="3670180"/>
          </a:xfrm>
        </p:spPr>
        <p:txBody>
          <a:bodyPr>
            <a:normAutofit/>
          </a:bodyPr>
          <a:lstStyle/>
          <a:p>
            <a:r>
              <a:rPr lang="en-US"/>
              <a:t>Image segmentation:</a:t>
            </a:r>
          </a:p>
          <a:p>
            <a:pPr lvl="1"/>
            <a:r>
              <a:rPr lang="en-US"/>
              <a:t>Partitioning image into multiple segments</a:t>
            </a:r>
          </a:p>
          <a:p>
            <a:pPr lvl="1"/>
            <a:r>
              <a:rPr lang="en-US"/>
              <a:t>Locate objects and boundaries </a:t>
            </a:r>
          </a:p>
          <a:p>
            <a:pPr lvl="1"/>
            <a:r>
              <a:rPr lang="en-US"/>
              <a:t>Change image representation</a:t>
            </a:r>
          </a:p>
          <a:p>
            <a:pPr lvl="1"/>
            <a:r>
              <a:rPr lang="en-US"/>
              <a:t>Simplify for analysis </a:t>
            </a:r>
          </a:p>
          <a:p>
            <a:endParaRPr lang="en-US"/>
          </a:p>
          <a:p>
            <a:r>
              <a:rPr lang="en-US"/>
              <a:t>Semantic pixel-wise segmentation</a:t>
            </a:r>
          </a:p>
          <a:p>
            <a:pPr lvl="1"/>
            <a:r>
              <a:rPr lang="en-US"/>
              <a:t>Assign label to each pixel in the digital image </a:t>
            </a:r>
          </a:p>
          <a:p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3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Introduction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4659-5DD9-4B3D-A6B0-77255CD92B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FF985-21B5-4654-A5C9-E0AF58AC1670}"/>
              </a:ext>
            </a:extLst>
          </p:cNvPr>
          <p:cNvSpPr/>
          <p:nvPr/>
        </p:nvSpPr>
        <p:spPr>
          <a:xfrm>
            <a:off x="1570882" y="5021052"/>
            <a:ext cx="7111258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Label every pixel!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Don’t differentiate instances 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Classic computer vision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2741A-FB24-4CD1-9133-ED593ED3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96" y="1507985"/>
            <a:ext cx="6306171" cy="3513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2FA73-FD66-4ADB-A65A-98DB4A862AB7}"/>
              </a:ext>
            </a:extLst>
          </p:cNvPr>
          <p:cNvSpPr/>
          <p:nvPr/>
        </p:nvSpPr>
        <p:spPr>
          <a:xfrm>
            <a:off x="193922" y="851616"/>
            <a:ext cx="5293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Pixel-wise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43214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Main Motivation</a:t>
            </a:r>
            <a:r>
              <a:rPr 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539E6-62EE-4664-B1BA-A9AA7E099A46}"/>
              </a:ext>
            </a:extLst>
          </p:cNvPr>
          <p:cNvSpPr/>
          <p:nvPr/>
        </p:nvSpPr>
        <p:spPr>
          <a:xfrm>
            <a:off x="0" y="77186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Biomedical Image Segmentation with U-net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5AD65-2EE4-483F-B80F-772F5322B15A}"/>
              </a:ext>
            </a:extLst>
          </p:cNvPr>
          <p:cNvSpPr/>
          <p:nvPr/>
        </p:nvSpPr>
        <p:spPr>
          <a:xfrm>
            <a:off x="108959" y="3101859"/>
            <a:ext cx="9035042" cy="1789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For example </a:t>
            </a:r>
            <a:r>
              <a:rPr lang="en-US" sz="2800" dirty="0" err="1"/>
              <a:t>AlexNet</a:t>
            </a:r>
            <a:r>
              <a:rPr lang="en-US" sz="2800" dirty="0"/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MR10"/>
              </a:rPr>
              <a:t>  8 layers and millions of parameters on on the ImageNet dataset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MR10"/>
              </a:rPr>
              <a:t>1 million training images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1570F5-19BF-4A52-8D82-F8A224768D30}"/>
              </a:ext>
            </a:extLst>
          </p:cNvPr>
          <p:cNvSpPr/>
          <p:nvPr/>
        </p:nvSpPr>
        <p:spPr>
          <a:xfrm>
            <a:off x="108958" y="1576175"/>
            <a:ext cx="8926082" cy="259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Thousands of training images are usually beyond reach </a:t>
            </a:r>
            <a:endParaRPr lang="he-IL" sz="2800" dirty="0"/>
          </a:p>
          <a:p>
            <a:pPr>
              <a:lnSpc>
                <a:spcPct val="150000"/>
              </a:lnSpc>
            </a:pPr>
            <a:r>
              <a:rPr lang="he-IL" sz="2800" dirty="0"/>
              <a:t>   </a:t>
            </a:r>
            <a:r>
              <a:rPr lang="en-US" sz="2800" dirty="0"/>
              <a:t>in biomedical task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2E9386-6BED-4C20-B620-952E1DAE65DE}"/>
              </a:ext>
            </a:extLst>
          </p:cNvPr>
          <p:cNvSpPr/>
          <p:nvPr/>
        </p:nvSpPr>
        <p:spPr>
          <a:xfrm>
            <a:off x="151440" y="5116397"/>
            <a:ext cx="8841118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The desired output should include localization</a:t>
            </a:r>
          </a:p>
        </p:txBody>
      </p:sp>
    </p:spTree>
    <p:extLst>
      <p:ext uri="{BB962C8B-B14F-4D97-AF65-F5344CB8AC3E}">
        <p14:creationId xmlns:p14="http://schemas.microsoft.com/office/powerpoint/2010/main" val="8717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3999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22" y="-9236"/>
            <a:ext cx="8488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lvl="0"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-360218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0" y="-3112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Main Motivation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539E6-62EE-4664-B1BA-A9AA7E099A46}"/>
              </a:ext>
            </a:extLst>
          </p:cNvPr>
          <p:cNvSpPr/>
          <p:nvPr/>
        </p:nvSpPr>
        <p:spPr>
          <a:xfrm>
            <a:off x="0" y="77186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Biomedical Image Segmentation with U-net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8B02B3-214D-4373-85EF-C97A4B2715AF}"/>
              </a:ext>
            </a:extLst>
          </p:cNvPr>
          <p:cNvGrpSpPr/>
          <p:nvPr/>
        </p:nvGrpSpPr>
        <p:grpSpPr>
          <a:xfrm>
            <a:off x="2890090" y="1869555"/>
            <a:ext cx="3383250" cy="1398264"/>
            <a:chOff x="2890090" y="1869555"/>
            <a:chExt cx="3383250" cy="13982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3343C2-8DC3-4115-B6B9-325884F1C54F}"/>
                </a:ext>
              </a:extLst>
            </p:cNvPr>
            <p:cNvSpPr/>
            <p:nvPr/>
          </p:nvSpPr>
          <p:spPr>
            <a:xfrm>
              <a:off x="3440936" y="1869555"/>
              <a:ext cx="2262125" cy="89731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U-Net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9CA0795-688C-4B12-9B8B-7375BC246E9F}"/>
                </a:ext>
              </a:extLst>
            </p:cNvPr>
            <p:cNvSpPr/>
            <p:nvPr/>
          </p:nvSpPr>
          <p:spPr>
            <a:xfrm>
              <a:off x="2890090" y="2856419"/>
              <a:ext cx="3383250" cy="4114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2AACB4-D304-43A7-A7C8-4DB0A8683FEF}"/>
              </a:ext>
            </a:extLst>
          </p:cNvPr>
          <p:cNvGrpSpPr/>
          <p:nvPr/>
        </p:nvGrpSpPr>
        <p:grpSpPr>
          <a:xfrm>
            <a:off x="470334" y="1688864"/>
            <a:ext cx="2081984" cy="2153382"/>
            <a:chOff x="470334" y="1688864"/>
            <a:chExt cx="2081984" cy="21533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FA0D78-EF16-41BF-B539-A0AD25E3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84" y="1688864"/>
              <a:ext cx="2024834" cy="173849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CCB9-60BB-46B4-A48A-A3BE655B3087}"/>
                </a:ext>
              </a:extLst>
            </p:cNvPr>
            <p:cNvSpPr/>
            <p:nvPr/>
          </p:nvSpPr>
          <p:spPr>
            <a:xfrm>
              <a:off x="470334" y="3472914"/>
              <a:ext cx="1308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B42030-3165-4F2C-A48B-CB3492711735}"/>
              </a:ext>
            </a:extLst>
          </p:cNvPr>
          <p:cNvGrpSpPr/>
          <p:nvPr/>
        </p:nvGrpSpPr>
        <p:grpSpPr>
          <a:xfrm>
            <a:off x="6499649" y="1597786"/>
            <a:ext cx="2668679" cy="2241552"/>
            <a:chOff x="6499649" y="1597786"/>
            <a:chExt cx="2668679" cy="22415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8D62C0-C01F-4B46-A68E-A73732358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112" y="1597786"/>
              <a:ext cx="1895353" cy="18295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1DB852-16D3-458B-B9A4-34DD95E00AE1}"/>
                </a:ext>
              </a:extLst>
            </p:cNvPr>
            <p:cNvSpPr/>
            <p:nvPr/>
          </p:nvSpPr>
          <p:spPr>
            <a:xfrm>
              <a:off x="6499649" y="3470006"/>
              <a:ext cx="26686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Output segmentation map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5AD65-2EE4-483F-B80F-772F5322B15A}"/>
              </a:ext>
            </a:extLst>
          </p:cNvPr>
          <p:cNvSpPr/>
          <p:nvPr/>
        </p:nvSpPr>
        <p:spPr>
          <a:xfrm>
            <a:off x="174872" y="4308674"/>
            <a:ext cx="9143998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U-net </a:t>
            </a:r>
            <a:r>
              <a:rPr lang="en-US" sz="2800" u="sng" dirty="0"/>
              <a:t>learns segmentation </a:t>
            </a:r>
            <a:r>
              <a:rPr lang="en-US" sz="2800" dirty="0"/>
              <a:t>in and end-to-end setting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AAC180-A2BB-48A7-B9D0-EAE119FEF802}"/>
              </a:ext>
            </a:extLst>
          </p:cNvPr>
          <p:cNvSpPr/>
          <p:nvPr/>
        </p:nvSpPr>
        <p:spPr>
          <a:xfrm>
            <a:off x="217917" y="5344369"/>
            <a:ext cx="892608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Vary few annotated images (approx. 30 per application)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1570F5-19BF-4A52-8D82-F8A224768D30}"/>
              </a:ext>
            </a:extLst>
          </p:cNvPr>
          <p:cNvSpPr/>
          <p:nvPr/>
        </p:nvSpPr>
        <p:spPr>
          <a:xfrm>
            <a:off x="193922" y="4839914"/>
            <a:ext cx="8974406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Touching objects of the same class</a:t>
            </a:r>
          </a:p>
        </p:txBody>
      </p:sp>
    </p:spTree>
    <p:extLst>
      <p:ext uri="{BB962C8B-B14F-4D97-AF65-F5344CB8AC3E}">
        <p14:creationId xmlns:p14="http://schemas.microsoft.com/office/powerpoint/2010/main" val="36356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Microsoft Office PowerPoint</Application>
  <PresentationFormat>On-screen Show (4:3)</PresentationFormat>
  <Paragraphs>314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Calibri</vt:lpstr>
      <vt:lpstr>Calibri Light</vt:lpstr>
      <vt:lpstr>Cambria Math</vt:lpstr>
      <vt:lpstr>CMR10</vt:lpstr>
      <vt:lpstr>Helvetica Neue</vt:lpstr>
      <vt:lpstr>Lato</vt:lpstr>
      <vt:lpstr>Lucida Grande</vt:lpstr>
      <vt:lpstr>MathJax_Math-italic</vt:lpstr>
      <vt:lpstr>Segoe UI Light</vt:lpstr>
      <vt:lpstr>Segoe UI Semilight</vt:lpstr>
      <vt:lpstr>Source Sans Pro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2020-11-17T07:25:40Z</dcterms:created>
  <dcterms:modified xsi:type="dcterms:W3CDTF">2020-11-17T07:30:07Z</dcterms:modified>
</cp:coreProperties>
</file>